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3" r:id="rId5"/>
    <p:sldId id="264" r:id="rId6"/>
    <p:sldId id="265" r:id="rId7"/>
    <p:sldId id="266" r:id="rId8"/>
    <p:sldId id="259" r:id="rId9"/>
    <p:sldId id="267" r:id="rId10"/>
    <p:sldId id="260" r:id="rId11"/>
    <p:sldId id="261" r:id="rId12"/>
    <p:sldId id="268" r:id="rId13"/>
    <p:sldId id="26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13" autoAdjust="0"/>
    <p:restoredTop sz="94660"/>
  </p:normalViewPr>
  <p:slideViewPr>
    <p:cSldViewPr snapToGrid="0">
      <p:cViewPr varScale="1">
        <p:scale>
          <a:sx n="52" d="100"/>
          <a:sy n="52" d="100"/>
        </p:scale>
        <p:origin x="999"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30791-E6E7-4C31-9A44-D00458193F4E}"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15398-7F67-4C57-BD23-EBD64AABE851}" type="slidenum">
              <a:rPr lang="zh-CN" altLang="en-US" smtClean="0"/>
              <a:t>‹#›</a:t>
            </a:fld>
            <a:endParaRPr lang="zh-CN" altLang="en-US"/>
          </a:p>
        </p:txBody>
      </p:sp>
    </p:spTree>
    <p:extLst>
      <p:ext uri="{BB962C8B-B14F-4D97-AF65-F5344CB8AC3E}">
        <p14:creationId xmlns:p14="http://schemas.microsoft.com/office/powerpoint/2010/main" val="109083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两张图供你们选择哈，看哪张放上去好看一点</a:t>
            </a:r>
          </a:p>
        </p:txBody>
      </p:sp>
      <p:sp>
        <p:nvSpPr>
          <p:cNvPr id="4" name="灯片编号占位符 3"/>
          <p:cNvSpPr>
            <a:spLocks noGrp="1"/>
          </p:cNvSpPr>
          <p:nvPr>
            <p:ph type="sldNum" sz="quarter" idx="10"/>
          </p:nvPr>
        </p:nvSpPr>
        <p:spPr/>
        <p:txBody>
          <a:bodyPr/>
          <a:lstStyle/>
          <a:p>
            <a:fld id="{9A015398-7F67-4C57-BD23-EBD64AABE851}" type="slidenum">
              <a:rPr lang="zh-CN" altLang="en-US" smtClean="0"/>
              <a:t>4</a:t>
            </a:fld>
            <a:endParaRPr lang="zh-CN" altLang="en-US"/>
          </a:p>
        </p:txBody>
      </p:sp>
    </p:spTree>
    <p:extLst>
      <p:ext uri="{BB962C8B-B14F-4D97-AF65-F5344CB8AC3E}">
        <p14:creationId xmlns:p14="http://schemas.microsoft.com/office/powerpoint/2010/main" val="236103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8BC78-DBF7-4F63-BD3F-4C7ADA4A6A9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58870E4-7239-4898-B72A-4D7213EFE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2EB2A0D-6672-48B2-AA02-7A92EB11B3C1}"/>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5" name="页脚占位符 4">
            <a:extLst>
              <a:ext uri="{FF2B5EF4-FFF2-40B4-BE49-F238E27FC236}">
                <a16:creationId xmlns:a16="http://schemas.microsoft.com/office/drawing/2014/main" id="{ACFD370A-3427-4087-990E-20061A2D82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A544F2-B277-443B-9B39-0D199CF8422D}"/>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116064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14EAE-5080-4B12-8AE9-5C847B5ECBB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153322C-F4F6-47AA-8FB2-5ACBEAE41AF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4040780-69E5-4794-A634-118F8389191B}"/>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5" name="页脚占位符 4">
            <a:extLst>
              <a:ext uri="{FF2B5EF4-FFF2-40B4-BE49-F238E27FC236}">
                <a16:creationId xmlns:a16="http://schemas.microsoft.com/office/drawing/2014/main" id="{6B222BB2-0881-4683-B6C8-D36AB2BBEF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029B2F-A441-405C-ACEF-B2D2A75D9F0E}"/>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359142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E3E518-154B-4992-8FCD-51AE2DD4BD6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DBA066-CDFF-4283-BA4D-B2DB6C77A1C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9E97F21-CA18-4DEE-9035-9848FE9F7C9F}"/>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5" name="页脚占位符 4">
            <a:extLst>
              <a:ext uri="{FF2B5EF4-FFF2-40B4-BE49-F238E27FC236}">
                <a16:creationId xmlns:a16="http://schemas.microsoft.com/office/drawing/2014/main" id="{05735458-8B03-4ED6-9981-576FDA8405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F8AA17-3618-4B4F-9669-F54BB1B0E3BA}"/>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538321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F766A-CF0B-4376-962D-F4BF1CED61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D349314-EE44-48D3-81AE-6E741239987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9FD6C9-4DE0-48DA-A71E-7D213DCFA45E}"/>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5" name="页脚占位符 4">
            <a:extLst>
              <a:ext uri="{FF2B5EF4-FFF2-40B4-BE49-F238E27FC236}">
                <a16:creationId xmlns:a16="http://schemas.microsoft.com/office/drawing/2014/main" id="{58DE5282-06B6-4621-BAED-E9381B2EE7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4CE921-4933-48AC-93FD-5B42E16B09A0}"/>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416817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9CD4E-675A-41E8-B680-B6EEC3F6117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438524-5159-48B7-B0C7-C9CDE369A0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258C33D-BDFF-4BDE-B8DD-CC76ABDA7BDC}"/>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5" name="页脚占位符 4">
            <a:extLst>
              <a:ext uri="{FF2B5EF4-FFF2-40B4-BE49-F238E27FC236}">
                <a16:creationId xmlns:a16="http://schemas.microsoft.com/office/drawing/2014/main" id="{F1057FF3-493A-40FF-B694-278024A3FD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229B4C-9193-4F83-881D-C1D0E11EE2ED}"/>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2733833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77B6A-CA3B-4EFF-B4F3-99932ED065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A58D8B-13C4-4C26-875E-CB6D567E06C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63622B9-91D8-412A-AD8B-128960E1D1F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CC05FCA-59A5-4D67-8E83-E02C4798B77A}"/>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6" name="页脚占位符 5">
            <a:extLst>
              <a:ext uri="{FF2B5EF4-FFF2-40B4-BE49-F238E27FC236}">
                <a16:creationId xmlns:a16="http://schemas.microsoft.com/office/drawing/2014/main" id="{85F930B4-B6D5-4B0C-B871-F2F07E9CAB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E358C5-0AFE-4FF0-979A-275F8BCD689D}"/>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2155234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0B711-5F26-4A94-A714-3DDDBA00184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7AACBF-7E7C-4EB6-B5A2-3EED58E6D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0A46637-1F49-44A0-8B65-C50AC3E8F52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3A6C814-060E-4657-9FAD-1C9C67422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3692DC5-6341-4D1B-94E6-3DD44BA5F43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3943885-87E3-49EC-BB0B-D7E2E139B545}"/>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8" name="页脚占位符 7">
            <a:extLst>
              <a:ext uri="{FF2B5EF4-FFF2-40B4-BE49-F238E27FC236}">
                <a16:creationId xmlns:a16="http://schemas.microsoft.com/office/drawing/2014/main" id="{E7ACD6E9-7D54-4436-838E-4508FA5FAFD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FC0A422-1118-497B-9B39-5812DD5E3A7B}"/>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422037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17282A-4E55-4AF5-8DCD-27F72FC3BE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E7FFDC6-8494-4AD2-B065-3E2101EA13F9}"/>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4" name="页脚占位符 3">
            <a:extLst>
              <a:ext uri="{FF2B5EF4-FFF2-40B4-BE49-F238E27FC236}">
                <a16:creationId xmlns:a16="http://schemas.microsoft.com/office/drawing/2014/main" id="{4AAD7E9C-6D35-44F8-8C78-40DDA2E6981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4CEBE94-F39F-4A5B-822C-64163E9BA4A4}"/>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201426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C5142D6-BD2F-48D0-A098-29A40ADAA99C}"/>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3" name="页脚占位符 2">
            <a:extLst>
              <a:ext uri="{FF2B5EF4-FFF2-40B4-BE49-F238E27FC236}">
                <a16:creationId xmlns:a16="http://schemas.microsoft.com/office/drawing/2014/main" id="{FAE6B868-CCE1-4C63-A8B6-E466F35B3EA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67EECD4-05F7-43FB-AEDA-7CBFB807B4B8}"/>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3832518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958FD-2A16-4AAB-8D0A-B6BD5EBFAA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C2D9D45-C1BA-4BF2-A5D1-41AF1CE63F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01639E4-2457-4908-B30C-7DC474D7D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8C4BAA5-D4FE-454D-8160-E58AB472EC7D}"/>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6" name="页脚占位符 5">
            <a:extLst>
              <a:ext uri="{FF2B5EF4-FFF2-40B4-BE49-F238E27FC236}">
                <a16:creationId xmlns:a16="http://schemas.microsoft.com/office/drawing/2014/main" id="{8925D147-5E1D-4B25-AACA-F84B6A343D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E71E58-4371-4E4E-86A2-3B0B2637A205}"/>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1768502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BD308-0F01-433C-8B2A-09269CF3D1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99978-5E38-492C-9C98-82AEF7B291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92A26C4-87E0-40CA-86ED-F1033746E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5FBAA87-E357-477D-B7D2-3213588380DF}"/>
              </a:ext>
            </a:extLst>
          </p:cNvPr>
          <p:cNvSpPr>
            <a:spLocks noGrp="1"/>
          </p:cNvSpPr>
          <p:nvPr>
            <p:ph type="dt" sz="half" idx="10"/>
          </p:nvPr>
        </p:nvSpPr>
        <p:spPr/>
        <p:txBody>
          <a:bodyPr/>
          <a:lstStyle/>
          <a:p>
            <a:fld id="{3CDE209F-20B5-4CCD-B175-F10978B0E9CF}" type="datetimeFigureOut">
              <a:rPr lang="zh-CN" altLang="en-US" smtClean="0"/>
              <a:t>2019/1/23</a:t>
            </a:fld>
            <a:endParaRPr lang="zh-CN" altLang="en-US"/>
          </a:p>
        </p:txBody>
      </p:sp>
      <p:sp>
        <p:nvSpPr>
          <p:cNvPr id="6" name="页脚占位符 5">
            <a:extLst>
              <a:ext uri="{FF2B5EF4-FFF2-40B4-BE49-F238E27FC236}">
                <a16:creationId xmlns:a16="http://schemas.microsoft.com/office/drawing/2014/main" id="{56BC92D6-3D5A-4529-BABC-AFA229C9A9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2DCDEA7-C9F4-41A1-8BB0-3CCE7EEBA035}"/>
              </a:ext>
            </a:extLst>
          </p:cNvPr>
          <p:cNvSpPr>
            <a:spLocks noGrp="1"/>
          </p:cNvSpPr>
          <p:nvPr>
            <p:ph type="sldNum" sz="quarter" idx="12"/>
          </p:nvPr>
        </p:nvSpPr>
        <p:spPr/>
        <p:txBody>
          <a:body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407816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2457552-7B48-4E24-9C08-D28C9EB95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C8D4CF4-41B2-4C5F-AB6B-7C6A39845E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918033-949F-41B1-93F1-1748156B3C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DE209F-20B5-4CCD-B175-F10978B0E9CF}" type="datetimeFigureOut">
              <a:rPr lang="zh-CN" altLang="en-US" smtClean="0"/>
              <a:t>2019/1/23</a:t>
            </a:fld>
            <a:endParaRPr lang="zh-CN" altLang="en-US"/>
          </a:p>
        </p:txBody>
      </p:sp>
      <p:sp>
        <p:nvSpPr>
          <p:cNvPr id="5" name="页脚占位符 4">
            <a:extLst>
              <a:ext uri="{FF2B5EF4-FFF2-40B4-BE49-F238E27FC236}">
                <a16:creationId xmlns:a16="http://schemas.microsoft.com/office/drawing/2014/main" id="{EB2CEB1B-7BA3-4A70-8CC3-6C5CD539FE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2952302-DCF0-4A92-9AB7-3AAF2E5FB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2DB86C-4F76-4007-A3DB-71502D488232}" type="slidenum">
              <a:rPr lang="zh-CN" altLang="en-US" smtClean="0"/>
              <a:t>‹#›</a:t>
            </a:fld>
            <a:endParaRPr lang="zh-CN" altLang="en-US"/>
          </a:p>
        </p:txBody>
      </p:sp>
    </p:spTree>
    <p:extLst>
      <p:ext uri="{BB962C8B-B14F-4D97-AF65-F5344CB8AC3E}">
        <p14:creationId xmlns:p14="http://schemas.microsoft.com/office/powerpoint/2010/main" val="3995974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011B7-BD43-475A-BB1D-C9293A280010}"/>
              </a:ext>
            </a:extLst>
          </p:cNvPr>
          <p:cNvSpPr>
            <a:spLocks noGrp="1"/>
          </p:cNvSpPr>
          <p:nvPr>
            <p:ph type="ctrTitle"/>
          </p:nvPr>
        </p:nvSpPr>
        <p:spPr/>
        <p:txBody>
          <a:bodyPr/>
          <a:lstStyle/>
          <a:p>
            <a:r>
              <a:rPr lang="zh-CN" altLang="en-US" dirty="0"/>
              <a:t>第一屏 意象图（供应商找）</a:t>
            </a:r>
          </a:p>
        </p:txBody>
      </p:sp>
      <p:sp>
        <p:nvSpPr>
          <p:cNvPr id="3" name="副标题 2">
            <a:extLst>
              <a:ext uri="{FF2B5EF4-FFF2-40B4-BE49-F238E27FC236}">
                <a16:creationId xmlns:a16="http://schemas.microsoft.com/office/drawing/2014/main" id="{73CFB907-E2C9-43EE-B992-22F5DE80ED17}"/>
              </a:ext>
            </a:extLst>
          </p:cNvPr>
          <p:cNvSpPr>
            <a:spLocks noGrp="1"/>
          </p:cNvSpPr>
          <p:nvPr>
            <p:ph type="subTitle" idx="1"/>
          </p:nvPr>
        </p:nvSpPr>
        <p:spPr>
          <a:xfrm>
            <a:off x="1524000" y="3892983"/>
            <a:ext cx="9144000" cy="1655762"/>
          </a:xfrm>
        </p:spPr>
        <p:txBody>
          <a:bodyPr/>
          <a:lstStyle/>
          <a:p>
            <a:r>
              <a:rPr lang="zh-CN" altLang="en-US" dirty="0"/>
              <a:t>文字：幸福是奋斗出来的</a:t>
            </a:r>
          </a:p>
        </p:txBody>
      </p:sp>
    </p:spTree>
    <p:extLst>
      <p:ext uri="{BB962C8B-B14F-4D97-AF65-F5344CB8AC3E}">
        <p14:creationId xmlns:p14="http://schemas.microsoft.com/office/powerpoint/2010/main" val="3888982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07C2B-4569-4267-AC68-B32ABC4908DD}"/>
              </a:ext>
            </a:extLst>
          </p:cNvPr>
          <p:cNvSpPr>
            <a:spLocks noGrp="1"/>
          </p:cNvSpPr>
          <p:nvPr>
            <p:ph type="title"/>
          </p:nvPr>
        </p:nvSpPr>
        <p:spPr/>
        <p:txBody>
          <a:bodyPr/>
          <a:lstStyle/>
          <a:p>
            <a:r>
              <a:rPr lang="zh-CN" altLang="en-US" dirty="0"/>
              <a:t>文化的力量视频</a:t>
            </a:r>
          </a:p>
        </p:txBody>
      </p:sp>
      <p:sp>
        <p:nvSpPr>
          <p:cNvPr id="3" name="内容占位符 2">
            <a:extLst>
              <a:ext uri="{FF2B5EF4-FFF2-40B4-BE49-F238E27FC236}">
                <a16:creationId xmlns:a16="http://schemas.microsoft.com/office/drawing/2014/main" id="{C7E4EE18-5470-416B-9D65-7050FA6B91F3}"/>
              </a:ext>
            </a:extLst>
          </p:cNvPr>
          <p:cNvSpPr>
            <a:spLocks noGrp="1"/>
          </p:cNvSpPr>
          <p:nvPr>
            <p:ph idx="1"/>
          </p:nvPr>
        </p:nvSpPr>
        <p:spPr/>
        <p:txBody>
          <a:bodyPr/>
          <a:lstStyle/>
          <a:p>
            <a:r>
              <a:rPr lang="zh-CN" altLang="en-US" dirty="0"/>
              <a:t>请</a:t>
            </a:r>
            <a:r>
              <a:rPr lang="en-US" altLang="zh-CN" dirty="0"/>
              <a:t>Lily</a:t>
            </a:r>
            <a:r>
              <a:rPr lang="zh-CN" altLang="en-US" dirty="0"/>
              <a:t>提供视频</a:t>
            </a:r>
          </a:p>
        </p:txBody>
      </p:sp>
    </p:spTree>
    <p:extLst>
      <p:ext uri="{BB962C8B-B14F-4D97-AF65-F5344CB8AC3E}">
        <p14:creationId xmlns:p14="http://schemas.microsoft.com/office/powerpoint/2010/main" val="293399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D059B-44D8-4315-BD5A-117C49FB060B}"/>
              </a:ext>
            </a:extLst>
          </p:cNvPr>
          <p:cNvSpPr>
            <a:spLocks noGrp="1"/>
          </p:cNvSpPr>
          <p:nvPr>
            <p:ph type="title"/>
          </p:nvPr>
        </p:nvSpPr>
        <p:spPr/>
        <p:txBody>
          <a:bodyPr/>
          <a:lstStyle/>
          <a:p>
            <a:r>
              <a:rPr lang="zh-CN" altLang="en-US" dirty="0"/>
              <a:t>社会责任</a:t>
            </a:r>
          </a:p>
        </p:txBody>
      </p:sp>
      <p:sp>
        <p:nvSpPr>
          <p:cNvPr id="3" name="内容占位符 2">
            <a:extLst>
              <a:ext uri="{FF2B5EF4-FFF2-40B4-BE49-F238E27FC236}">
                <a16:creationId xmlns:a16="http://schemas.microsoft.com/office/drawing/2014/main" id="{05590B99-0F0D-4B14-B674-4FB5C896E743}"/>
              </a:ext>
            </a:extLst>
          </p:cNvPr>
          <p:cNvSpPr>
            <a:spLocks noGrp="1"/>
          </p:cNvSpPr>
          <p:nvPr>
            <p:ph idx="1"/>
          </p:nvPr>
        </p:nvSpPr>
        <p:spPr/>
        <p:txBody>
          <a:bodyPr/>
          <a:lstStyle/>
          <a:p>
            <a:r>
              <a:rPr lang="zh-CN" altLang="en-US" dirty="0"/>
              <a:t>请</a:t>
            </a:r>
            <a:r>
              <a:rPr lang="en-US" altLang="zh-CN" dirty="0"/>
              <a:t>Lily</a:t>
            </a:r>
            <a:r>
              <a:rPr lang="zh-CN" altLang="en-US" dirty="0"/>
              <a:t>提供：</a:t>
            </a:r>
            <a:r>
              <a:rPr lang="en-US" altLang="zh-CN" dirty="0"/>
              <a:t>【</a:t>
            </a:r>
            <a:r>
              <a:rPr lang="zh-CN" altLang="en-US"/>
              <a:t>内容请</a:t>
            </a:r>
            <a:r>
              <a:rPr lang="zh-CN" altLang="en-US" dirty="0"/>
              <a:t>查看</a:t>
            </a:r>
            <a:r>
              <a:rPr lang="en-US" altLang="zh-CN" dirty="0"/>
              <a:t>Word-</a:t>
            </a:r>
            <a:r>
              <a:rPr lang="zh-CN" altLang="en-US" dirty="0"/>
              <a:t>重庆延锋安道拓与社会公益</a:t>
            </a:r>
            <a:r>
              <a:rPr lang="en-US" altLang="zh-CN" dirty="0"/>
              <a:t>】</a:t>
            </a:r>
          </a:p>
          <a:p>
            <a:r>
              <a:rPr lang="en-US" altLang="zh-CN" dirty="0"/>
              <a:t>1</a:t>
            </a:r>
            <a:r>
              <a:rPr lang="zh-CN" altLang="en-US" dirty="0"/>
              <a:t>、社会责任三重底线介绍</a:t>
            </a:r>
            <a:endParaRPr lang="en-US" altLang="zh-CN" dirty="0"/>
          </a:p>
          <a:p>
            <a:r>
              <a:rPr lang="en-US" altLang="zh-CN" dirty="0"/>
              <a:t>2</a:t>
            </a:r>
            <a:r>
              <a:rPr lang="zh-CN" altLang="en-US" dirty="0"/>
              <a:t>、蓝天基金文字介绍</a:t>
            </a:r>
            <a:endParaRPr lang="en-US" altLang="zh-CN" dirty="0"/>
          </a:p>
          <a:p>
            <a:r>
              <a:rPr lang="en-US" altLang="zh-CN" dirty="0"/>
              <a:t>3</a:t>
            </a:r>
            <a:r>
              <a:rPr lang="zh-CN" altLang="en-US" dirty="0"/>
              <a:t>、蓝天计划的活动原图、活动名称或其他文字介绍</a:t>
            </a:r>
          </a:p>
        </p:txBody>
      </p:sp>
    </p:spTree>
    <p:extLst>
      <p:ext uri="{BB962C8B-B14F-4D97-AF65-F5344CB8AC3E}">
        <p14:creationId xmlns:p14="http://schemas.microsoft.com/office/powerpoint/2010/main" val="186248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22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0E1F6-A00D-4823-9802-52596376F1DF}"/>
              </a:ext>
            </a:extLst>
          </p:cNvPr>
          <p:cNvSpPr>
            <a:spLocks noGrp="1"/>
          </p:cNvSpPr>
          <p:nvPr>
            <p:ph type="title"/>
          </p:nvPr>
        </p:nvSpPr>
        <p:spPr/>
        <p:txBody>
          <a:bodyPr/>
          <a:lstStyle/>
          <a:p>
            <a:r>
              <a:rPr lang="zh-CN" altLang="en-US" dirty="0"/>
              <a:t>杂志认知</a:t>
            </a:r>
          </a:p>
        </p:txBody>
      </p:sp>
      <p:sp>
        <p:nvSpPr>
          <p:cNvPr id="3" name="内容占位符 2">
            <a:extLst>
              <a:ext uri="{FF2B5EF4-FFF2-40B4-BE49-F238E27FC236}">
                <a16:creationId xmlns:a16="http://schemas.microsoft.com/office/drawing/2014/main" id="{BC28CFAF-DD34-4E85-A500-9BC26669227B}"/>
              </a:ext>
            </a:extLst>
          </p:cNvPr>
          <p:cNvSpPr>
            <a:spLocks noGrp="1"/>
          </p:cNvSpPr>
          <p:nvPr>
            <p:ph idx="1"/>
          </p:nvPr>
        </p:nvSpPr>
        <p:spPr/>
        <p:txBody>
          <a:bodyPr/>
          <a:lstStyle/>
          <a:p>
            <a:r>
              <a:rPr lang="zh-CN" altLang="en-US" dirty="0"/>
              <a:t>请</a:t>
            </a:r>
            <a:r>
              <a:rPr lang="en-US" altLang="zh-CN" dirty="0"/>
              <a:t>Lily</a:t>
            </a:r>
            <a:r>
              <a:rPr lang="zh-CN" altLang="en-US" dirty="0"/>
              <a:t>提供最新四期的杂志</a:t>
            </a:r>
            <a:r>
              <a:rPr lang="en-US" altLang="zh-CN" dirty="0"/>
              <a:t>PDF</a:t>
            </a:r>
            <a:r>
              <a:rPr lang="zh-CN" altLang="en-US" dirty="0"/>
              <a:t>版本  </a:t>
            </a:r>
            <a:r>
              <a:rPr lang="en-US" altLang="zh-CN" dirty="0"/>
              <a:t>【</a:t>
            </a:r>
            <a:r>
              <a:rPr lang="zh-CN" altLang="en-US" dirty="0"/>
              <a:t>请查看文件夹认知</a:t>
            </a:r>
            <a:r>
              <a:rPr lang="en-US" altLang="zh-CN" dirty="0"/>
              <a:t>】</a:t>
            </a:r>
            <a:endParaRPr lang="zh-CN" altLang="en-US" dirty="0"/>
          </a:p>
        </p:txBody>
      </p:sp>
    </p:spTree>
    <p:extLst>
      <p:ext uri="{BB962C8B-B14F-4D97-AF65-F5344CB8AC3E}">
        <p14:creationId xmlns:p14="http://schemas.microsoft.com/office/powerpoint/2010/main" val="314972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1A74A-D7BB-4A37-8E61-B2807250CF66}"/>
              </a:ext>
            </a:extLst>
          </p:cNvPr>
          <p:cNvSpPr>
            <a:spLocks noGrp="1"/>
          </p:cNvSpPr>
          <p:nvPr>
            <p:ph type="title"/>
          </p:nvPr>
        </p:nvSpPr>
        <p:spPr/>
        <p:txBody>
          <a:bodyPr/>
          <a:lstStyle/>
          <a:p>
            <a:r>
              <a:rPr lang="zh-CN" altLang="en-US" dirty="0"/>
              <a:t>奋斗者文化</a:t>
            </a:r>
          </a:p>
        </p:txBody>
      </p:sp>
      <p:sp>
        <p:nvSpPr>
          <p:cNvPr id="3" name="内容占位符 2">
            <a:extLst>
              <a:ext uri="{FF2B5EF4-FFF2-40B4-BE49-F238E27FC236}">
                <a16:creationId xmlns:a16="http://schemas.microsoft.com/office/drawing/2014/main" id="{8A3AA727-977E-4321-8EA4-D2A71461FC47}"/>
              </a:ext>
            </a:extLst>
          </p:cNvPr>
          <p:cNvSpPr>
            <a:spLocks noGrp="1"/>
          </p:cNvSpPr>
          <p:nvPr>
            <p:ph idx="1"/>
          </p:nvPr>
        </p:nvSpPr>
        <p:spPr/>
        <p:txBody>
          <a:bodyPr/>
          <a:lstStyle/>
          <a:p>
            <a:r>
              <a:rPr lang="zh-CN" altLang="en-US" dirty="0"/>
              <a:t>内容不需要提供，供应商重新排版即可</a:t>
            </a:r>
          </a:p>
        </p:txBody>
      </p:sp>
    </p:spTree>
    <p:extLst>
      <p:ext uri="{BB962C8B-B14F-4D97-AF65-F5344CB8AC3E}">
        <p14:creationId xmlns:p14="http://schemas.microsoft.com/office/powerpoint/2010/main" val="419722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36ABE-7312-489E-BE8A-824CFD842FD7}"/>
              </a:ext>
            </a:extLst>
          </p:cNvPr>
          <p:cNvSpPr>
            <a:spLocks noGrp="1"/>
          </p:cNvSpPr>
          <p:nvPr>
            <p:ph type="title"/>
          </p:nvPr>
        </p:nvSpPr>
        <p:spPr/>
        <p:txBody>
          <a:bodyPr/>
          <a:lstStyle/>
          <a:p>
            <a:r>
              <a:rPr lang="zh-CN" altLang="en-US" dirty="0"/>
              <a:t>文化活动项目（打造有激情有活力的团队）</a:t>
            </a:r>
          </a:p>
        </p:txBody>
      </p:sp>
      <p:sp>
        <p:nvSpPr>
          <p:cNvPr id="3" name="内容占位符 2">
            <a:extLst>
              <a:ext uri="{FF2B5EF4-FFF2-40B4-BE49-F238E27FC236}">
                <a16:creationId xmlns:a16="http://schemas.microsoft.com/office/drawing/2014/main" id="{D2F424A9-CC42-4396-8448-3C1AB495D67B}"/>
              </a:ext>
            </a:extLst>
          </p:cNvPr>
          <p:cNvSpPr>
            <a:spLocks noGrp="1"/>
          </p:cNvSpPr>
          <p:nvPr>
            <p:ph idx="1"/>
          </p:nvPr>
        </p:nvSpPr>
        <p:spPr/>
        <p:txBody>
          <a:bodyPr/>
          <a:lstStyle/>
          <a:p>
            <a:r>
              <a:rPr lang="zh-CN" altLang="en-US" dirty="0"/>
              <a:t>请</a:t>
            </a:r>
            <a:r>
              <a:rPr lang="en-US" altLang="zh-CN" dirty="0"/>
              <a:t>Lily</a:t>
            </a:r>
            <a:r>
              <a:rPr lang="zh-CN" altLang="en-US" dirty="0"/>
              <a:t>提供活动原图以及活动的名称（最好加上活动的一句话介绍）</a:t>
            </a:r>
          </a:p>
        </p:txBody>
      </p:sp>
    </p:spTree>
    <p:extLst>
      <p:ext uri="{BB962C8B-B14F-4D97-AF65-F5344CB8AC3E}">
        <p14:creationId xmlns:p14="http://schemas.microsoft.com/office/powerpoint/2010/main" val="992872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4C6FD66-192A-407F-8F41-1800B5E37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304800"/>
            <a:ext cx="4686300" cy="3124200"/>
          </a:xfrm>
          <a:prstGeom prst="rect">
            <a:avLst/>
          </a:prstGeom>
        </p:spPr>
      </p:pic>
      <p:pic>
        <p:nvPicPr>
          <p:cNvPr id="9" name="图片 8">
            <a:extLst>
              <a:ext uri="{FF2B5EF4-FFF2-40B4-BE49-F238E27FC236}">
                <a16:creationId xmlns:a16="http://schemas.microsoft.com/office/drawing/2014/main" id="{37BCE3DA-CB8B-49D7-990C-6FBABE67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964" y="304800"/>
            <a:ext cx="4686300" cy="3123437"/>
          </a:xfrm>
          <a:prstGeom prst="rect">
            <a:avLst/>
          </a:prstGeom>
        </p:spPr>
      </p:pic>
      <p:sp>
        <p:nvSpPr>
          <p:cNvPr id="10" name="文本框 9">
            <a:extLst>
              <a:ext uri="{FF2B5EF4-FFF2-40B4-BE49-F238E27FC236}">
                <a16:creationId xmlns:a16="http://schemas.microsoft.com/office/drawing/2014/main" id="{C914DEF1-816B-48CE-953E-752DCC1E1A32}"/>
              </a:ext>
            </a:extLst>
          </p:cNvPr>
          <p:cNvSpPr txBox="1"/>
          <p:nvPr/>
        </p:nvSpPr>
        <p:spPr>
          <a:xfrm>
            <a:off x="400050" y="4460240"/>
            <a:ext cx="11121390" cy="646331"/>
          </a:xfrm>
          <a:prstGeom prst="rect">
            <a:avLst/>
          </a:prstGeom>
          <a:noFill/>
        </p:spPr>
        <p:txBody>
          <a:bodyPr wrap="square" rtlCol="0">
            <a:spAutoFit/>
          </a:bodyPr>
          <a:lstStyle/>
          <a:p>
            <a:r>
              <a:rPr lang="zh-CN" altLang="en-US" dirty="0"/>
              <a:t>在</a:t>
            </a:r>
            <a:r>
              <a:rPr lang="en-US" altLang="zh-CN" dirty="0"/>
              <a:t>CQYFAS</a:t>
            </a:r>
            <a:r>
              <a:rPr lang="zh-CN" altLang="en-US" dirty="0"/>
              <a:t>，春节联欢晚会是一年一度最隆重的盛会。那是一个属于“艾小渝”自己的舞台，每年春晚主题都应景走心，所有节目都是重庆延锋安道拓人根据时下流行的元素自编自导共同出品，齐心打造的视听盛宴。</a:t>
            </a:r>
          </a:p>
        </p:txBody>
      </p:sp>
      <p:sp>
        <p:nvSpPr>
          <p:cNvPr id="11" name="文本框 10">
            <a:extLst>
              <a:ext uri="{FF2B5EF4-FFF2-40B4-BE49-F238E27FC236}">
                <a16:creationId xmlns:a16="http://schemas.microsoft.com/office/drawing/2014/main" id="{14610C8A-7893-4E68-BF77-05FC5CC81518}"/>
              </a:ext>
            </a:extLst>
          </p:cNvPr>
          <p:cNvSpPr txBox="1"/>
          <p:nvPr/>
        </p:nvSpPr>
        <p:spPr>
          <a:xfrm>
            <a:off x="400050" y="3708400"/>
            <a:ext cx="4029710" cy="369332"/>
          </a:xfrm>
          <a:prstGeom prst="rect">
            <a:avLst/>
          </a:prstGeom>
          <a:noFill/>
        </p:spPr>
        <p:txBody>
          <a:bodyPr wrap="square" rtlCol="0">
            <a:spAutoFit/>
          </a:bodyPr>
          <a:lstStyle/>
          <a:p>
            <a:r>
              <a:rPr lang="zh-CN" altLang="en-US" dirty="0"/>
              <a:t>春节联欢晚会     每年</a:t>
            </a:r>
            <a:r>
              <a:rPr lang="en-US" altLang="zh-CN" dirty="0"/>
              <a:t>1~2</a:t>
            </a:r>
            <a:r>
              <a:rPr lang="zh-CN" altLang="en-US" dirty="0"/>
              <a:t>月</a:t>
            </a:r>
          </a:p>
        </p:txBody>
      </p:sp>
    </p:spTree>
    <p:extLst>
      <p:ext uri="{BB962C8B-B14F-4D97-AF65-F5344CB8AC3E}">
        <p14:creationId xmlns:p14="http://schemas.microsoft.com/office/powerpoint/2010/main" val="419702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4AEE322-FC2B-434A-A474-F07BB9588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11" y="122722"/>
            <a:ext cx="5137079" cy="3429000"/>
          </a:xfrm>
          <a:prstGeom prst="rect">
            <a:avLst/>
          </a:prstGeom>
        </p:spPr>
      </p:pic>
      <p:pic>
        <p:nvPicPr>
          <p:cNvPr id="7" name="图片 6">
            <a:extLst>
              <a:ext uri="{FF2B5EF4-FFF2-40B4-BE49-F238E27FC236}">
                <a16:creationId xmlns:a16="http://schemas.microsoft.com/office/drawing/2014/main" id="{69FAEDFB-24B0-4178-96EC-FDF790759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674" y="122722"/>
            <a:ext cx="5137079" cy="3429000"/>
          </a:xfrm>
          <a:prstGeom prst="rect">
            <a:avLst/>
          </a:prstGeom>
        </p:spPr>
      </p:pic>
      <p:sp>
        <p:nvSpPr>
          <p:cNvPr id="8" name="文本框 7">
            <a:extLst>
              <a:ext uri="{FF2B5EF4-FFF2-40B4-BE49-F238E27FC236}">
                <a16:creationId xmlns:a16="http://schemas.microsoft.com/office/drawing/2014/main" id="{89700048-CF24-40D7-9447-B4D3F32A0C34}"/>
              </a:ext>
            </a:extLst>
          </p:cNvPr>
          <p:cNvSpPr txBox="1"/>
          <p:nvPr/>
        </p:nvSpPr>
        <p:spPr>
          <a:xfrm>
            <a:off x="400050" y="4460240"/>
            <a:ext cx="11121390" cy="1200329"/>
          </a:xfrm>
          <a:prstGeom prst="rect">
            <a:avLst/>
          </a:prstGeom>
          <a:noFill/>
        </p:spPr>
        <p:txBody>
          <a:bodyPr wrap="square" rtlCol="0">
            <a:spAutoFit/>
          </a:bodyPr>
          <a:lstStyle/>
          <a:p>
            <a:r>
              <a:rPr lang="zh-CN" altLang="en-US" dirty="0"/>
              <a:t>我们在每年的</a:t>
            </a:r>
            <a:r>
              <a:rPr lang="en-US" altLang="zh-CN" dirty="0"/>
              <a:t>11</a:t>
            </a:r>
            <a:r>
              <a:rPr lang="zh-CN" altLang="en-US" dirty="0"/>
              <a:t>月</a:t>
            </a:r>
            <a:r>
              <a:rPr lang="en-US" altLang="zh-CN" dirty="0"/>
              <a:t>1</a:t>
            </a:r>
            <a:r>
              <a:rPr lang="zh-CN" altLang="en-US" dirty="0"/>
              <a:t>日通过举办特色活动的形式邀请员工家属参与其中，从而感受延锋安道拓一直倡导的幸福家文化，为此我们称之为“家属日”。</a:t>
            </a:r>
            <a:endParaRPr lang="en-US" altLang="zh-CN" dirty="0"/>
          </a:p>
          <a:p>
            <a:r>
              <a:rPr lang="zh-CN" altLang="en-US" dirty="0"/>
              <a:t>从传统观念来看，（</a:t>
            </a:r>
            <a:r>
              <a:rPr lang="en-US" altLang="zh-CN" dirty="0"/>
              <a:t>1+1</a:t>
            </a:r>
            <a:r>
              <a:rPr lang="zh-CN" altLang="en-US" dirty="0"/>
              <a:t>）</a:t>
            </a:r>
            <a:r>
              <a:rPr lang="en-US" altLang="zh-CN" dirty="0"/>
              <a:t>+1</a:t>
            </a:r>
            <a:r>
              <a:rPr lang="zh-CN" altLang="en-US" dirty="0"/>
              <a:t>代表，其中</a:t>
            </a:r>
            <a:r>
              <a:rPr lang="en-US" altLang="zh-CN" dirty="0"/>
              <a:t>1+1</a:t>
            </a:r>
            <a:r>
              <a:rPr lang="zh-CN" altLang="en-US" dirty="0"/>
              <a:t>代表一个家庭的两位主体成员，剩下的</a:t>
            </a:r>
            <a:r>
              <a:rPr lang="en-US" altLang="zh-CN" dirty="0"/>
              <a:t>1</a:t>
            </a:r>
            <a:r>
              <a:rPr lang="zh-CN" altLang="en-US" dirty="0"/>
              <a:t>位代表孩子。因此我们将每年</a:t>
            </a:r>
            <a:r>
              <a:rPr lang="en-US" altLang="zh-CN" dirty="0"/>
              <a:t>11</a:t>
            </a:r>
            <a:r>
              <a:rPr lang="zh-CN" altLang="en-US" dirty="0"/>
              <a:t>月</a:t>
            </a:r>
            <a:r>
              <a:rPr lang="en-US" altLang="zh-CN" dirty="0"/>
              <a:t>1</a:t>
            </a:r>
            <a:r>
              <a:rPr lang="zh-CN" altLang="en-US" dirty="0"/>
              <a:t>日确定为家属日。</a:t>
            </a:r>
            <a:endParaRPr lang="en-US" altLang="zh-CN" dirty="0"/>
          </a:p>
        </p:txBody>
      </p:sp>
      <p:sp>
        <p:nvSpPr>
          <p:cNvPr id="9" name="文本框 8">
            <a:extLst>
              <a:ext uri="{FF2B5EF4-FFF2-40B4-BE49-F238E27FC236}">
                <a16:creationId xmlns:a16="http://schemas.microsoft.com/office/drawing/2014/main" id="{AF3073DA-AA1F-4A47-853E-643622CF83CD}"/>
              </a:ext>
            </a:extLst>
          </p:cNvPr>
          <p:cNvSpPr txBox="1"/>
          <p:nvPr/>
        </p:nvSpPr>
        <p:spPr>
          <a:xfrm>
            <a:off x="400050" y="3708400"/>
            <a:ext cx="4029710" cy="369332"/>
          </a:xfrm>
          <a:prstGeom prst="rect">
            <a:avLst/>
          </a:prstGeom>
          <a:noFill/>
        </p:spPr>
        <p:txBody>
          <a:bodyPr wrap="square" rtlCol="0">
            <a:spAutoFit/>
          </a:bodyPr>
          <a:lstStyle/>
          <a:p>
            <a:r>
              <a:rPr lang="zh-CN" altLang="en-US" dirty="0"/>
              <a:t>家属日   每年</a:t>
            </a:r>
            <a:r>
              <a:rPr lang="en-US" altLang="zh-CN" dirty="0"/>
              <a:t>11</a:t>
            </a:r>
            <a:r>
              <a:rPr lang="zh-CN" altLang="en-US" dirty="0"/>
              <a:t>月</a:t>
            </a:r>
            <a:r>
              <a:rPr lang="en-US" altLang="zh-CN" dirty="0"/>
              <a:t>1</a:t>
            </a:r>
            <a:r>
              <a:rPr lang="zh-CN" altLang="en-US" dirty="0"/>
              <a:t>日</a:t>
            </a:r>
          </a:p>
        </p:txBody>
      </p:sp>
    </p:spTree>
    <p:extLst>
      <p:ext uri="{BB962C8B-B14F-4D97-AF65-F5344CB8AC3E}">
        <p14:creationId xmlns:p14="http://schemas.microsoft.com/office/powerpoint/2010/main" val="80018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7B92F42-9DED-4DF0-A13B-8DC74E9BB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08" y="327258"/>
            <a:ext cx="4739642" cy="2993458"/>
          </a:xfrm>
          <a:prstGeom prst="rect">
            <a:avLst/>
          </a:prstGeom>
        </p:spPr>
      </p:pic>
      <p:pic>
        <p:nvPicPr>
          <p:cNvPr id="7" name="图片 6">
            <a:extLst>
              <a:ext uri="{FF2B5EF4-FFF2-40B4-BE49-F238E27FC236}">
                <a16:creationId xmlns:a16="http://schemas.microsoft.com/office/drawing/2014/main" id="{562FC38A-39D3-41BA-A445-8B3018A6B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629" y="327258"/>
            <a:ext cx="4135654" cy="3101740"/>
          </a:xfrm>
          <a:prstGeom prst="rect">
            <a:avLst/>
          </a:prstGeom>
        </p:spPr>
      </p:pic>
      <p:sp>
        <p:nvSpPr>
          <p:cNvPr id="8" name="文本框 7">
            <a:extLst>
              <a:ext uri="{FF2B5EF4-FFF2-40B4-BE49-F238E27FC236}">
                <a16:creationId xmlns:a16="http://schemas.microsoft.com/office/drawing/2014/main" id="{2C1AA030-DD5B-4016-9ABB-C9BF8CE7EF8C}"/>
              </a:ext>
            </a:extLst>
          </p:cNvPr>
          <p:cNvSpPr txBox="1"/>
          <p:nvPr/>
        </p:nvSpPr>
        <p:spPr>
          <a:xfrm>
            <a:off x="400050" y="4460240"/>
            <a:ext cx="11121390" cy="923330"/>
          </a:xfrm>
          <a:prstGeom prst="rect">
            <a:avLst/>
          </a:prstGeom>
          <a:noFill/>
        </p:spPr>
        <p:txBody>
          <a:bodyPr wrap="square" rtlCol="0">
            <a:spAutoFit/>
          </a:bodyPr>
          <a:lstStyle/>
          <a:p>
            <a:r>
              <a:rPr lang="zh-CN" altLang="en-US" dirty="0"/>
              <a:t>自</a:t>
            </a:r>
            <a:r>
              <a:rPr lang="en-US" altLang="zh-CN" dirty="0"/>
              <a:t>1996</a:t>
            </a:r>
            <a:r>
              <a:rPr lang="zh-CN" altLang="en-US" dirty="0"/>
              <a:t>年开始，</a:t>
            </a:r>
            <a:r>
              <a:rPr lang="en-US" altLang="zh-CN" dirty="0"/>
              <a:t>CQYFAS</a:t>
            </a:r>
            <a:r>
              <a:rPr lang="zh-CN" altLang="en-US" dirty="0"/>
              <a:t>各工厂由员工组成团队参赛，在团队集会的舞台上通过表演、舞蹈等多种形式展示公司最新的持续改进结果。该活动每年</a:t>
            </a:r>
            <a:r>
              <a:rPr lang="en-US" altLang="zh-CN" dirty="0"/>
              <a:t>7</a:t>
            </a:r>
            <a:r>
              <a:rPr lang="zh-CN" altLang="en-US" dirty="0"/>
              <a:t>月在重庆延锋安道拓各工厂内部比赛，下半年则举行中国区和亚太区比赛。</a:t>
            </a:r>
            <a:endParaRPr lang="en-US" altLang="zh-CN" dirty="0"/>
          </a:p>
        </p:txBody>
      </p:sp>
      <p:sp>
        <p:nvSpPr>
          <p:cNvPr id="9" name="文本框 8">
            <a:extLst>
              <a:ext uri="{FF2B5EF4-FFF2-40B4-BE49-F238E27FC236}">
                <a16:creationId xmlns:a16="http://schemas.microsoft.com/office/drawing/2014/main" id="{FF6C5CE6-3CAE-4BE5-9A62-D3465BCFBFAC}"/>
              </a:ext>
            </a:extLst>
          </p:cNvPr>
          <p:cNvSpPr txBox="1"/>
          <p:nvPr/>
        </p:nvSpPr>
        <p:spPr>
          <a:xfrm>
            <a:off x="400050" y="3708400"/>
            <a:ext cx="4029710" cy="369332"/>
          </a:xfrm>
          <a:prstGeom prst="rect">
            <a:avLst/>
          </a:prstGeom>
          <a:noFill/>
        </p:spPr>
        <p:txBody>
          <a:bodyPr wrap="square" rtlCol="0">
            <a:spAutoFit/>
          </a:bodyPr>
          <a:lstStyle/>
          <a:p>
            <a:r>
              <a:rPr lang="zh-CN" altLang="en-US" dirty="0"/>
              <a:t>团队集会   每年</a:t>
            </a:r>
            <a:r>
              <a:rPr lang="en-US" altLang="zh-CN" dirty="0"/>
              <a:t>7</a:t>
            </a:r>
            <a:r>
              <a:rPr lang="zh-CN" altLang="en-US" dirty="0"/>
              <a:t>月</a:t>
            </a:r>
          </a:p>
        </p:txBody>
      </p:sp>
    </p:spTree>
    <p:extLst>
      <p:ext uri="{BB962C8B-B14F-4D97-AF65-F5344CB8AC3E}">
        <p14:creationId xmlns:p14="http://schemas.microsoft.com/office/powerpoint/2010/main" val="44491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D6E7181-B6D0-41E0-A241-1B88DDB90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083" y="452063"/>
            <a:ext cx="4294597" cy="3220948"/>
          </a:xfrm>
          <a:prstGeom prst="rect">
            <a:avLst/>
          </a:prstGeom>
        </p:spPr>
      </p:pic>
      <p:pic>
        <p:nvPicPr>
          <p:cNvPr id="7" name="图片 6">
            <a:extLst>
              <a:ext uri="{FF2B5EF4-FFF2-40B4-BE49-F238E27FC236}">
                <a16:creationId xmlns:a16="http://schemas.microsoft.com/office/drawing/2014/main" id="{0E69888B-F804-4002-BEA5-D63A3DDB6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165" y="452062"/>
            <a:ext cx="4294599" cy="3220949"/>
          </a:xfrm>
          <a:prstGeom prst="rect">
            <a:avLst/>
          </a:prstGeom>
        </p:spPr>
      </p:pic>
      <p:sp>
        <p:nvSpPr>
          <p:cNvPr id="8" name="文本框 7">
            <a:extLst>
              <a:ext uri="{FF2B5EF4-FFF2-40B4-BE49-F238E27FC236}">
                <a16:creationId xmlns:a16="http://schemas.microsoft.com/office/drawing/2014/main" id="{2B5AD7BA-B1FE-41D7-AF67-D55EDCB943D0}"/>
              </a:ext>
            </a:extLst>
          </p:cNvPr>
          <p:cNvSpPr txBox="1"/>
          <p:nvPr/>
        </p:nvSpPr>
        <p:spPr>
          <a:xfrm>
            <a:off x="483177" y="5088313"/>
            <a:ext cx="11121390" cy="923330"/>
          </a:xfrm>
          <a:prstGeom prst="rect">
            <a:avLst/>
          </a:prstGeom>
          <a:noFill/>
        </p:spPr>
        <p:txBody>
          <a:bodyPr wrap="square" rtlCol="0">
            <a:spAutoFit/>
          </a:bodyPr>
          <a:lstStyle/>
          <a:p>
            <a:r>
              <a:rPr lang="en-US" altLang="zh-CN" dirty="0"/>
              <a:t>2000</a:t>
            </a:r>
            <a:r>
              <a:rPr lang="zh-CN" altLang="en-US" dirty="0"/>
              <a:t>年以来，</a:t>
            </a:r>
            <a:r>
              <a:rPr lang="en-US" altLang="zh-CN" dirty="0"/>
              <a:t>CQYFAS</a:t>
            </a:r>
            <a:r>
              <a:rPr lang="zh-CN" altLang="en-US" dirty="0"/>
              <a:t>每年推出一个主题。每年</a:t>
            </a:r>
            <a:r>
              <a:rPr lang="en-US" altLang="zh-CN" dirty="0"/>
              <a:t>6</a:t>
            </a:r>
            <a:r>
              <a:rPr lang="zh-CN" altLang="en-US" dirty="0"/>
              <a:t>月，通过长达一周时间的各种活动向员工更进一步阐释重庆延锋安道拓的价值观、愿景，旨在加强员工对公司取得持续成功至关重要因素的认知和理解。为此我们称为“愿景周”</a:t>
            </a:r>
            <a:endParaRPr lang="en-US" altLang="zh-CN" dirty="0"/>
          </a:p>
        </p:txBody>
      </p:sp>
      <p:sp>
        <p:nvSpPr>
          <p:cNvPr id="9" name="文本框 8">
            <a:extLst>
              <a:ext uri="{FF2B5EF4-FFF2-40B4-BE49-F238E27FC236}">
                <a16:creationId xmlns:a16="http://schemas.microsoft.com/office/drawing/2014/main" id="{25342C87-A79D-4C47-957A-F256F3B5A0FE}"/>
              </a:ext>
            </a:extLst>
          </p:cNvPr>
          <p:cNvSpPr txBox="1"/>
          <p:nvPr/>
        </p:nvSpPr>
        <p:spPr>
          <a:xfrm>
            <a:off x="483177" y="4336473"/>
            <a:ext cx="4029710" cy="369332"/>
          </a:xfrm>
          <a:prstGeom prst="rect">
            <a:avLst/>
          </a:prstGeom>
          <a:noFill/>
        </p:spPr>
        <p:txBody>
          <a:bodyPr wrap="square" rtlCol="0">
            <a:spAutoFit/>
          </a:bodyPr>
          <a:lstStyle/>
          <a:p>
            <a:r>
              <a:rPr lang="zh-CN" altLang="en-US" dirty="0"/>
              <a:t>愿景周  每年</a:t>
            </a:r>
            <a:r>
              <a:rPr lang="en-US" altLang="zh-CN" dirty="0"/>
              <a:t>6</a:t>
            </a:r>
            <a:r>
              <a:rPr lang="zh-CN" altLang="en-US" dirty="0"/>
              <a:t>月</a:t>
            </a:r>
          </a:p>
        </p:txBody>
      </p:sp>
    </p:spTree>
    <p:extLst>
      <p:ext uri="{BB962C8B-B14F-4D97-AF65-F5344CB8AC3E}">
        <p14:creationId xmlns:p14="http://schemas.microsoft.com/office/powerpoint/2010/main" val="30075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3FFC7-392D-4BD3-B8C7-861774EA58D6}"/>
              </a:ext>
            </a:extLst>
          </p:cNvPr>
          <p:cNvSpPr>
            <a:spLocks noGrp="1"/>
          </p:cNvSpPr>
          <p:nvPr>
            <p:ph type="title"/>
          </p:nvPr>
        </p:nvSpPr>
        <p:spPr/>
        <p:txBody>
          <a:bodyPr/>
          <a:lstStyle/>
          <a:p>
            <a:r>
              <a:rPr lang="zh-CN" altLang="en-US" dirty="0"/>
              <a:t>文化的力量</a:t>
            </a:r>
          </a:p>
        </p:txBody>
      </p:sp>
      <p:sp>
        <p:nvSpPr>
          <p:cNvPr id="3" name="内容占位符 2">
            <a:extLst>
              <a:ext uri="{FF2B5EF4-FFF2-40B4-BE49-F238E27FC236}">
                <a16:creationId xmlns:a16="http://schemas.microsoft.com/office/drawing/2014/main" id="{C7C8349B-9D0D-477F-AB4D-F713BFBA6DF2}"/>
              </a:ext>
            </a:extLst>
          </p:cNvPr>
          <p:cNvSpPr>
            <a:spLocks noGrp="1"/>
          </p:cNvSpPr>
          <p:nvPr>
            <p:ph idx="1"/>
          </p:nvPr>
        </p:nvSpPr>
        <p:spPr/>
        <p:txBody>
          <a:bodyPr/>
          <a:lstStyle/>
          <a:p>
            <a:r>
              <a:rPr lang="zh-CN" altLang="en-US" dirty="0"/>
              <a:t>书的照片加介绍，请</a:t>
            </a:r>
            <a:r>
              <a:rPr lang="en-US" altLang="zh-CN" dirty="0"/>
              <a:t>Lily</a:t>
            </a:r>
            <a:r>
              <a:rPr lang="zh-CN" altLang="en-US" dirty="0"/>
              <a:t>重新提供文字</a:t>
            </a:r>
          </a:p>
        </p:txBody>
      </p:sp>
    </p:spTree>
    <p:extLst>
      <p:ext uri="{BB962C8B-B14F-4D97-AF65-F5344CB8AC3E}">
        <p14:creationId xmlns:p14="http://schemas.microsoft.com/office/powerpoint/2010/main" val="146639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04774EC-A1C7-4DC5-9F3C-0CA1CBAB5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916" y="618837"/>
            <a:ext cx="2477449" cy="3092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0C8F5B02-93B0-43B5-AAD2-32766221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581" y="618838"/>
            <a:ext cx="2520362" cy="3092468"/>
          </a:xfrm>
          <a:prstGeom prst="rect">
            <a:avLst/>
          </a:prstGeom>
        </p:spPr>
      </p:pic>
      <p:sp>
        <p:nvSpPr>
          <p:cNvPr id="7" name="矩形 6">
            <a:extLst>
              <a:ext uri="{FF2B5EF4-FFF2-40B4-BE49-F238E27FC236}">
                <a16:creationId xmlns:a16="http://schemas.microsoft.com/office/drawing/2014/main" id="{E8B8FB27-1453-4479-986A-F02FDA8ACB23}"/>
              </a:ext>
            </a:extLst>
          </p:cNvPr>
          <p:cNvSpPr/>
          <p:nvPr/>
        </p:nvSpPr>
        <p:spPr>
          <a:xfrm>
            <a:off x="351055" y="4302603"/>
            <a:ext cx="11489890" cy="1712135"/>
          </a:xfrm>
          <a:prstGeom prst="rect">
            <a:avLst/>
          </a:prstGeom>
        </p:spPr>
        <p:txBody>
          <a:bodyPr wrap="square">
            <a:spAutoFit/>
          </a:bodyPr>
          <a:lstStyle/>
          <a:p>
            <a:pPr>
              <a:lnSpc>
                <a:spcPct val="150000"/>
              </a:lnSpc>
            </a:pPr>
            <a:r>
              <a:rPr lang="zh-CN" altLang="zh-CN" dirty="0"/>
              <a:t>《文化的力量》</a:t>
            </a:r>
            <a:r>
              <a:rPr lang="zh-CN" altLang="en-US" dirty="0"/>
              <a:t>于</a:t>
            </a:r>
            <a:r>
              <a:rPr lang="en-US" altLang="zh-CN" dirty="0"/>
              <a:t>2018</a:t>
            </a:r>
            <a:r>
              <a:rPr lang="zh-CN" altLang="en-US" dirty="0"/>
              <a:t>年</a:t>
            </a:r>
            <a:r>
              <a:rPr lang="en-US" altLang="zh-CN" dirty="0"/>
              <a:t>6</a:t>
            </a:r>
            <a:r>
              <a:rPr lang="zh-CN" altLang="en-US" dirty="0"/>
              <a:t>月</a:t>
            </a:r>
            <a:r>
              <a:rPr lang="en-US" altLang="zh-CN" dirty="0"/>
              <a:t>28</a:t>
            </a:r>
            <a:r>
              <a:rPr lang="zh-CN" altLang="en-US" dirty="0"/>
              <a:t>日正式发行。</a:t>
            </a:r>
            <a:endParaRPr lang="en-US" altLang="zh-CN" dirty="0"/>
          </a:p>
          <a:p>
            <a:pPr>
              <a:lnSpc>
                <a:spcPct val="150000"/>
              </a:lnSpc>
            </a:pPr>
            <a:r>
              <a:rPr lang="zh-CN" altLang="en-US" dirty="0"/>
              <a:t>此书</a:t>
            </a:r>
            <a:r>
              <a:rPr lang="zh-CN" altLang="zh-CN" dirty="0"/>
              <a:t>由</a:t>
            </a:r>
            <a:r>
              <a:rPr lang="zh-CN" altLang="en-US" dirty="0"/>
              <a:t>重庆延锋安道拓</a:t>
            </a:r>
            <a:r>
              <a:rPr lang="zh-CN" altLang="zh-CN" dirty="0"/>
              <a:t>公司</a:t>
            </a:r>
            <a:r>
              <a:rPr lang="zh-CN" altLang="en-US" dirty="0"/>
              <a:t>所有</a:t>
            </a:r>
            <a:r>
              <a:rPr lang="zh-CN" altLang="zh-CN" dirty="0"/>
              <a:t>同仁，用血浓于水的感情共同写就。这是一个企业对自己的锤炼，更是一群骨子里永远都热血的人，为共同走过的时光、彼此见证的过往，亲手打造的一份弥足珍贵的成长纪念。</a:t>
            </a:r>
            <a:endParaRPr lang="en-US" altLang="zh-CN" dirty="0"/>
          </a:p>
          <a:p>
            <a:pPr>
              <a:lnSpc>
                <a:spcPct val="150000"/>
              </a:lnSpc>
            </a:pPr>
            <a:r>
              <a:rPr lang="zh-CN" altLang="en-US" dirty="0"/>
              <a:t>认购本书的每一块钱都将纳入“蓝天基金”，用来支持环境的可持续发展，社会服务，教育事业等公益之举。</a:t>
            </a:r>
            <a:endParaRPr lang="zh-CN" altLang="zh-CN" dirty="0"/>
          </a:p>
        </p:txBody>
      </p:sp>
    </p:spTree>
    <p:extLst>
      <p:ext uri="{BB962C8B-B14F-4D97-AF65-F5344CB8AC3E}">
        <p14:creationId xmlns:p14="http://schemas.microsoft.com/office/powerpoint/2010/main" val="122100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549</Words>
  <Application>Microsoft Office PowerPoint</Application>
  <PresentationFormat>宽屏</PresentationFormat>
  <Paragraphs>31</Paragraphs>
  <Slides>13</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等线</vt:lpstr>
      <vt:lpstr>等线 Light</vt:lpstr>
      <vt:lpstr>Arial</vt:lpstr>
      <vt:lpstr>Office 主题​​</vt:lpstr>
      <vt:lpstr>第一屏 意象图（供应商找）</vt:lpstr>
      <vt:lpstr>奋斗者文化</vt:lpstr>
      <vt:lpstr>文化活动项目（打造有激情有活力的团队）</vt:lpstr>
      <vt:lpstr>PowerPoint 演示文稿</vt:lpstr>
      <vt:lpstr>PowerPoint 演示文稿</vt:lpstr>
      <vt:lpstr>PowerPoint 演示文稿</vt:lpstr>
      <vt:lpstr>PowerPoint 演示文稿</vt:lpstr>
      <vt:lpstr>文化的力量</vt:lpstr>
      <vt:lpstr>PowerPoint 演示文稿</vt:lpstr>
      <vt:lpstr>文化的力量视频</vt:lpstr>
      <vt:lpstr>社会责任</vt:lpstr>
      <vt:lpstr>PowerPoint 演示文稿</vt:lpstr>
      <vt:lpstr>杂志认知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第一屏 意象图（供应商找）</dc:title>
  <dc:creator>Vicky Mei</dc:creator>
  <cp:lastModifiedBy>Helen Zhang</cp:lastModifiedBy>
  <cp:revision>19</cp:revision>
  <dcterms:created xsi:type="dcterms:W3CDTF">2019-01-04T03:32:00Z</dcterms:created>
  <dcterms:modified xsi:type="dcterms:W3CDTF">2019-01-23T05:48:00Z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5210792-6e5f-4945-9946-e33b2c1b77aa_Enabled">
    <vt:lpwstr>True</vt:lpwstr>
  </property>
  <property fmtid="{D5CDD505-2E9C-101B-9397-08002B2CF9AE}" pid="3" name="MSIP_Label_f5210792-6e5f-4945-9946-e33b2c1b77aa_SiteId">
    <vt:lpwstr>21f195bc-13e5-4339-82ea-ef8b8ecdd0a9</vt:lpwstr>
  </property>
  <property fmtid="{D5CDD505-2E9C-101B-9397-08002B2CF9AE}" pid="4" name="MSIP_Label_f5210792-6e5f-4945-9946-e33b2c1b77aa_Ref">
    <vt:lpwstr>https://api.informationprotection.azure.com/api/21f195bc-13e5-4339-82ea-ef8b8ecdd0a9</vt:lpwstr>
  </property>
  <property fmtid="{D5CDD505-2E9C-101B-9397-08002B2CF9AE}" pid="5" name="MSIP_Label_f5210792-6e5f-4945-9946-e33b2c1b77aa_SetBy">
    <vt:lpwstr>ameiv@adient.com</vt:lpwstr>
  </property>
  <property fmtid="{D5CDD505-2E9C-101B-9397-08002B2CF9AE}" pid="6" name="MSIP_Label_f5210792-6e5f-4945-9946-e33b2c1b77aa_SetDate">
    <vt:lpwstr>2019-01-04T11:39:33.6654133+08:00</vt:lpwstr>
  </property>
  <property fmtid="{D5CDD505-2E9C-101B-9397-08002B2CF9AE}" pid="7" name="MSIP_Label_f5210792-6e5f-4945-9946-e33b2c1b77aa_Name">
    <vt:lpwstr>Internal</vt:lpwstr>
  </property>
  <property fmtid="{D5CDD505-2E9C-101B-9397-08002B2CF9AE}" pid="8" name="MSIP_Label_f5210792-6e5f-4945-9946-e33b2c1b77aa_Application">
    <vt:lpwstr>Microsoft Azure Information Protection</vt:lpwstr>
  </property>
  <property fmtid="{D5CDD505-2E9C-101B-9397-08002B2CF9AE}" pid="9" name="MSIP_Label_f5210792-6e5f-4945-9946-e33b2c1b77aa_Extended_MSFT_Method">
    <vt:lpwstr>Automatic</vt:lpwstr>
  </property>
  <property fmtid="{D5CDD505-2E9C-101B-9397-08002B2CF9AE}" pid="10" name="MSIP_Label_d479bc6d-df33-4cc6-8efd-0fecbaf956b1_Enabled">
    <vt:lpwstr>True</vt:lpwstr>
  </property>
  <property fmtid="{D5CDD505-2E9C-101B-9397-08002B2CF9AE}" pid="11" name="MSIP_Label_d479bc6d-df33-4cc6-8efd-0fecbaf956b1_SiteId">
    <vt:lpwstr>21f195bc-13e5-4339-82ea-ef8b8ecdd0a9</vt:lpwstr>
  </property>
  <property fmtid="{D5CDD505-2E9C-101B-9397-08002B2CF9AE}" pid="12" name="MSIP_Label_d479bc6d-df33-4cc6-8efd-0fecbaf956b1_Ref">
    <vt:lpwstr>https://api.informationprotection.azure.com/api/21f195bc-13e5-4339-82ea-ef8b8ecdd0a9</vt:lpwstr>
  </property>
  <property fmtid="{D5CDD505-2E9C-101B-9397-08002B2CF9AE}" pid="13" name="MSIP_Label_d479bc6d-df33-4cc6-8efd-0fecbaf956b1_SetBy">
    <vt:lpwstr>ameiv@adient.com</vt:lpwstr>
  </property>
  <property fmtid="{D5CDD505-2E9C-101B-9397-08002B2CF9AE}" pid="14" name="MSIP_Label_d479bc6d-df33-4cc6-8efd-0fecbaf956b1_SetDate">
    <vt:lpwstr>2019-01-04T11:39:33.6654133+08:00</vt:lpwstr>
  </property>
  <property fmtid="{D5CDD505-2E9C-101B-9397-08002B2CF9AE}" pid="15" name="MSIP_Label_d479bc6d-df33-4cc6-8efd-0fecbaf956b1_Name">
    <vt:lpwstr>CQYFAS-INTERNAL</vt:lpwstr>
  </property>
  <property fmtid="{D5CDD505-2E9C-101B-9397-08002B2CF9AE}" pid="16" name="MSIP_Label_d479bc6d-df33-4cc6-8efd-0fecbaf956b1_Application">
    <vt:lpwstr>Microsoft Azure Information Protection</vt:lpwstr>
  </property>
  <property fmtid="{D5CDD505-2E9C-101B-9397-08002B2CF9AE}" pid="17" name="MSIP_Label_d479bc6d-df33-4cc6-8efd-0fecbaf956b1_Extended_MSFT_Method">
    <vt:lpwstr>Automatic</vt:lpwstr>
  </property>
  <property fmtid="{D5CDD505-2E9C-101B-9397-08002B2CF9AE}" pid="18" name="MSIP_Label_d479bc6d-df33-4cc6-8efd-0fecbaf956b1_Parent">
    <vt:lpwstr>f5210792-6e5f-4945-9946-e33b2c1b77aa</vt:lpwstr>
  </property>
  <property fmtid="{D5CDD505-2E9C-101B-9397-08002B2CF9AE}" pid="19" name="Sensitivity">
    <vt:lpwstr>Internal CQYFAS-INTERNAL</vt:lpwstr>
  </property>
</Properties>
</file>